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3"/>
  </p:notesMasterIdLst>
  <p:sldIdLst>
    <p:sldId id="256" r:id="rId2"/>
    <p:sldId id="271" r:id="rId3"/>
    <p:sldId id="268" r:id="rId4"/>
    <p:sldId id="258" r:id="rId5"/>
    <p:sldId id="257" r:id="rId6"/>
    <p:sldId id="260" r:id="rId7"/>
    <p:sldId id="259" r:id="rId8"/>
    <p:sldId id="261" r:id="rId9"/>
    <p:sldId id="266" r:id="rId10"/>
    <p:sldId id="262" r:id="rId11"/>
    <p:sldId id="264" r:id="rId12"/>
    <p:sldId id="263" r:id="rId13"/>
    <p:sldId id="265" r:id="rId14"/>
    <p:sldId id="267" r:id="rId15"/>
    <p:sldId id="272" r:id="rId16"/>
    <p:sldId id="273" r:id="rId17"/>
    <p:sldId id="274" r:id="rId18"/>
    <p:sldId id="275" r:id="rId19"/>
    <p:sldId id="276" r:id="rId20"/>
    <p:sldId id="269" r:id="rId21"/>
    <p:sldId id="27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0" autoAdjust="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8CBC1-30B3-4B1E-91AE-0C65BA7E9679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B23661-FAB9-425F-906C-C8B7A0E8E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02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6882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34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77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486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148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651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948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467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14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4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399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8/16/2021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557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FA27539-4286-4FA8-9DA6-7CF237447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06D5F8-1D49-40EC-92B9-46C88A668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3822" y="1000486"/>
            <a:ext cx="4475893" cy="226804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100" b="1" dirty="0"/>
              <a:t>Dynamic Variable Threshold Method</a:t>
            </a:r>
            <a:br>
              <a:rPr lang="en-US" sz="4100" b="1" dirty="0"/>
            </a:br>
            <a:r>
              <a:rPr lang="en-US" sz="4100" b="1" dirty="0"/>
              <a:t>for Ice Freeze-up &amp; Breakup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791D1-DC58-4BF1-B4D5-74B8505162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12369" y="4113213"/>
            <a:ext cx="4078800" cy="1655762"/>
          </a:xfrm>
        </p:spPr>
        <p:txBody>
          <a:bodyPr>
            <a:normAutofit/>
          </a:bodyPr>
          <a:lstStyle/>
          <a:p>
            <a:r>
              <a:rPr lang="en-US" b="1" dirty="0"/>
              <a:t>Sam Yu</a:t>
            </a:r>
          </a:p>
        </p:txBody>
      </p:sp>
      <p:pic>
        <p:nvPicPr>
          <p:cNvPr id="4" name="Picture 3" descr="Aerial view of icebergs in Antarctica">
            <a:extLst>
              <a:ext uri="{FF2B5EF4-FFF2-40B4-BE49-F238E27FC236}">
                <a16:creationId xmlns:a16="http://schemas.microsoft.com/office/drawing/2014/main" id="{7630888C-8125-47B6-96F4-771CC10C37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19" r="26719"/>
          <a:stretch/>
        </p:blipFill>
        <p:spPr>
          <a:xfrm>
            <a:off x="20" y="10"/>
            <a:ext cx="6111518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5E74535-9C0E-4211-B088-610AD562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81769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667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E8F9-D385-4C10-9B4F-651553AA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94" y="199506"/>
            <a:ext cx="10914611" cy="673322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3600" dirty="0"/>
              <a:t>2007 Hudson - Breakup maps (Binarized + Filtered)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6D38818C-B8AF-47BE-92CC-4D90C096F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19" y="1388113"/>
            <a:ext cx="5909980" cy="44307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DA606B-10D8-4931-8C74-941D29FF9B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388113"/>
            <a:ext cx="5909980" cy="443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359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E8F9-D385-4C10-9B4F-651553AA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821" y="266007"/>
            <a:ext cx="10748357" cy="59851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dirty="0"/>
              <a:t>2007 Hudson – Breakup differences (Binarized + Filtered)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4C1B9BA9-1B22-46B8-B4B5-C7BEA656E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374" y="1187635"/>
            <a:ext cx="6891250" cy="516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848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E8F9-D385-4C10-9B4F-651553AA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055" y="305350"/>
            <a:ext cx="10015889" cy="713825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dirty="0"/>
              <a:t>2007 Hudson – </a:t>
            </a:r>
            <a:r>
              <a:rPr lang="en-US" dirty="0" err="1"/>
              <a:t>Freezeup</a:t>
            </a:r>
            <a:r>
              <a:rPr lang="en-US" dirty="0"/>
              <a:t> maps (Binarized + Filtered)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B8E78B56-F576-4260-952D-90865ECE9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99" y="1487922"/>
            <a:ext cx="5765763" cy="4322675"/>
          </a:xfrm>
          <a:prstGeom prst="rect">
            <a:avLst/>
          </a:prstGeo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F446E610-A6B3-4535-BC99-572C96F5AD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1487922"/>
            <a:ext cx="5765763" cy="432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612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E8F9-D385-4C10-9B4F-651553AA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745" y="207818"/>
            <a:ext cx="11080323" cy="71973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dirty="0"/>
              <a:t>2007 Hudson – Freeze-up differences (Binarized + Filtered)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C8CC1C8B-5735-4003-8444-A96D161553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442" y="1130419"/>
            <a:ext cx="7277573" cy="54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251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E8F9-D385-4C10-9B4F-651553AA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167" y="120972"/>
            <a:ext cx="11369041" cy="47269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400" dirty="0"/>
              <a:t>2007 Hudson – Example points in Hudson Strait/Foxe Basin (Binarized + Filtered)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4C7EA5-C221-4C41-8A0F-45478E56C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40" y="701777"/>
            <a:ext cx="5567896" cy="41743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B94E98-E278-47B0-8009-4FA6BEE69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247" y="701777"/>
            <a:ext cx="5567896" cy="4174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833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77C5627-6D9F-471D-90CA-098CCB4E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554" y="191193"/>
            <a:ext cx="8968891" cy="71973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dirty="0"/>
              <a:t>2007 Hudson – Breakup date maps (Hysteresis)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4C14E469-BF47-4726-8203-C5C85BFA58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95" y="1433889"/>
            <a:ext cx="5322323" cy="39902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4C1664-0835-4248-BB39-850E79971D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433889"/>
            <a:ext cx="5322323" cy="399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40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A51803-5276-47BB-BA4E-AFF36B6D4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554" y="191193"/>
            <a:ext cx="9170053" cy="71973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dirty="0"/>
              <a:t>2007 Hudson – Breakup differences (Hysteresis)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CB4DD3ED-78D7-4DE3-9344-7B45A2142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900" y="1088855"/>
            <a:ext cx="7294199" cy="546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64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A51803-5276-47BB-BA4E-AFF36B6D4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554" y="191193"/>
            <a:ext cx="9170053" cy="71973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dirty="0"/>
              <a:t>2007 Hudson – Freeze-up date maps (Hysteresis)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7457F7-97CE-4E01-8B97-CB30E5C4C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35" y="1434844"/>
            <a:ext cx="5925263" cy="44422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20DA81-C8C1-4A4E-9F8F-3BD5A8A7F0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29677"/>
            <a:ext cx="5925264" cy="444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1295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A51803-5276-47BB-BA4E-AFF36B6D4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554" y="191193"/>
            <a:ext cx="9411122" cy="71973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dirty="0"/>
              <a:t>2007 Hudson – Freeze-up differences (Hysteresis)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B1F1F6-8606-4E58-AB36-E97677176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1108" y="1224838"/>
            <a:ext cx="6929783" cy="519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166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3ABD1D0-800F-4781-8EA0-E4C0BE55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8" y="0"/>
            <a:ext cx="10020995" cy="47269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400" dirty="0"/>
              <a:t>2007 Hudson – Example points in Hudson Strait/Foxe Basin (Hysteresis)</a:t>
            </a:r>
          </a:p>
        </p:txBody>
      </p:sp>
      <p:pic>
        <p:nvPicPr>
          <p:cNvPr id="9" name="Picture 8" descr="Graphical user interface, application, timeline&#10;&#10;Description automatically generated">
            <a:extLst>
              <a:ext uri="{FF2B5EF4-FFF2-40B4-BE49-F238E27FC236}">
                <a16:creationId xmlns:a16="http://schemas.microsoft.com/office/drawing/2014/main" id="{355ADFDF-CE9D-4DC3-9CD2-35730CA5F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502" y="565458"/>
            <a:ext cx="4159829" cy="3118683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D06ACBCE-63C1-4469-A4E1-0FCAAC7102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8" y="565459"/>
            <a:ext cx="4159829" cy="3118683"/>
          </a:xfrm>
          <a:prstGeom prst="rect">
            <a:avLst/>
          </a:prstGeom>
        </p:spPr>
      </p:pic>
      <p:pic>
        <p:nvPicPr>
          <p:cNvPr id="13" name="Picture 12" descr="Timeline&#10;&#10;Description automatically generated">
            <a:extLst>
              <a:ext uri="{FF2B5EF4-FFF2-40B4-BE49-F238E27FC236}">
                <a16:creationId xmlns:a16="http://schemas.microsoft.com/office/drawing/2014/main" id="{B1E3E617-8C3F-4D21-9817-6BDF6A6EA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3699164"/>
            <a:ext cx="4159828" cy="3118682"/>
          </a:xfrm>
          <a:prstGeom prst="rect">
            <a:avLst/>
          </a:prstGeom>
        </p:spPr>
      </p:pic>
      <p:pic>
        <p:nvPicPr>
          <p:cNvPr id="15" name="Picture 14" descr="Timeline&#10;&#10;Description automatically generated">
            <a:extLst>
              <a:ext uri="{FF2B5EF4-FFF2-40B4-BE49-F238E27FC236}">
                <a16:creationId xmlns:a16="http://schemas.microsoft.com/office/drawing/2014/main" id="{4A004D0A-E28B-4163-812B-6B7536D609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502" y="3699163"/>
            <a:ext cx="4159828" cy="311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91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8115-625E-42B1-AC32-217114292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11"/>
            <a:ext cx="12192000" cy="643802"/>
          </a:xfr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b="1" dirty="0"/>
              <a:t>NRC Definition of Freeze-up/Breakup</a:t>
            </a:r>
          </a:p>
        </p:txBody>
      </p:sp>
      <p:pic>
        <p:nvPicPr>
          <p:cNvPr id="5" name="Content Placeholder 4" descr="Graphical user interface, chart, scatter chart&#10;&#10;Description automatically generated">
            <a:extLst>
              <a:ext uri="{FF2B5EF4-FFF2-40B4-BE49-F238E27FC236}">
                <a16:creationId xmlns:a16="http://schemas.microsoft.com/office/drawing/2014/main" id="{4A073690-D45C-4867-8A33-1491B4503D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6" r="4824"/>
          <a:stretch/>
        </p:blipFill>
        <p:spPr>
          <a:xfrm>
            <a:off x="4272742" y="992460"/>
            <a:ext cx="7054549" cy="40030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8C9F53-E26F-49AF-BF23-25E61CCB5CE4}"/>
              </a:ext>
            </a:extLst>
          </p:cNvPr>
          <p:cNvSpPr txBox="1"/>
          <p:nvPr/>
        </p:nvSpPr>
        <p:spPr>
          <a:xfrm>
            <a:off x="454429" y="5347855"/>
            <a:ext cx="11233266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NRC Breakup date definition:   </a:t>
            </a:r>
            <a:r>
              <a:rPr lang="en-US" dirty="0"/>
              <a:t>First day that we observe 15 days of continuous open water (SIC &lt; 0.15)</a:t>
            </a:r>
          </a:p>
          <a:p>
            <a:endParaRPr lang="en-US" dirty="0"/>
          </a:p>
          <a:p>
            <a:r>
              <a:rPr lang="en-US" b="1" dirty="0"/>
              <a:t>NRC Freeze-up date definition:   </a:t>
            </a:r>
            <a:r>
              <a:rPr lang="en-US" dirty="0"/>
              <a:t>First day that we observe 15 days of continuous ice (SIC &gt; 0.15)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865B48-2E52-42A4-8095-F4A0EB414D7E}"/>
              </a:ext>
            </a:extLst>
          </p:cNvPr>
          <p:cNvSpPr txBox="1"/>
          <p:nvPr/>
        </p:nvSpPr>
        <p:spPr>
          <a:xfrm>
            <a:off x="523702" y="3111078"/>
            <a:ext cx="30867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Given a sea ice concentration (SIC) time-series at a location,</a:t>
            </a:r>
          </a:p>
          <a:p>
            <a:r>
              <a:rPr lang="en-US" dirty="0"/>
              <a:t>The NRC definitions for freeze-up/breakup are as follows: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4842D7-FFE8-4244-B7DB-420D3C57B0F1}"/>
              </a:ext>
            </a:extLst>
          </p:cNvPr>
          <p:cNvSpPr txBox="1"/>
          <p:nvPr/>
        </p:nvSpPr>
        <p:spPr>
          <a:xfrm>
            <a:off x="523702" y="1288999"/>
            <a:ext cx="29427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are interested in key dates in the yearly ice cycle, particularly when the ice </a:t>
            </a:r>
            <a:r>
              <a:rPr lang="en-US" b="1" dirty="0"/>
              <a:t>melts</a:t>
            </a:r>
            <a:r>
              <a:rPr lang="en-US" dirty="0"/>
              <a:t> (breakup) or water </a:t>
            </a:r>
            <a:r>
              <a:rPr lang="en-US" b="1" dirty="0"/>
              <a:t>freezes</a:t>
            </a:r>
            <a:r>
              <a:rPr lang="en-US" dirty="0"/>
              <a:t> (freeze-up)</a:t>
            </a:r>
          </a:p>
        </p:txBody>
      </p:sp>
    </p:spTree>
    <p:extLst>
      <p:ext uri="{BB962C8B-B14F-4D97-AF65-F5344CB8AC3E}">
        <p14:creationId xmlns:p14="http://schemas.microsoft.com/office/powerpoint/2010/main" val="1290806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E8F9-D385-4C10-9B4F-651553AA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707" y="368421"/>
            <a:ext cx="10128585" cy="760779"/>
          </a:xfrm>
        </p:spPr>
        <p:txBody>
          <a:bodyPr>
            <a:noAutofit/>
          </a:bodyPr>
          <a:lstStyle/>
          <a:p>
            <a:r>
              <a:rPr lang="en-US" sz="4400" dirty="0"/>
              <a:t>2007 – Map of optimal NRC window values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94304D-CA80-4B09-8090-6AE876F47946}"/>
              </a:ext>
            </a:extLst>
          </p:cNvPr>
          <p:cNvSpPr txBox="1"/>
          <p:nvPr/>
        </p:nvSpPr>
        <p:spPr>
          <a:xfrm>
            <a:off x="433388" y="1362460"/>
            <a:ext cx="629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window values ranging from 5 to 30: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97CD1E-90B7-4C4D-B8EE-3DC6C3477483}"/>
              </a:ext>
            </a:extLst>
          </p:cNvPr>
          <p:cNvSpPr txBox="1"/>
          <p:nvPr/>
        </p:nvSpPr>
        <p:spPr>
          <a:xfrm>
            <a:off x="501162" y="6145823"/>
            <a:ext cx="833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Finding: an NRC window value of 10 has the best agreement with DTVM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F0C98B28-BE04-4DE7-AD0F-019B1F010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95" y="1793339"/>
            <a:ext cx="5333559" cy="3998645"/>
          </a:xfrm>
          <a:prstGeom prst="rect">
            <a:avLst/>
          </a:prstGeom>
        </p:spPr>
      </p:pic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B72032BA-6204-4197-BAB1-D9181EEEC3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853" y="1793339"/>
            <a:ext cx="5333559" cy="39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310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D347600-DDB5-43BD-9B3F-861582F87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705" y="88222"/>
            <a:ext cx="10128585" cy="760779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Next steps…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328CAA-077E-4665-84A6-8DBF0FB03836}"/>
              </a:ext>
            </a:extLst>
          </p:cNvPr>
          <p:cNvSpPr txBox="1"/>
          <p:nvPr/>
        </p:nvSpPr>
        <p:spPr>
          <a:xfrm>
            <a:off x="422030" y="939356"/>
            <a:ext cx="8827477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Generate sets of DTVM outputs for datasets from different years/regions: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Maps of freeze-up/breakup dates for DTVM/NRC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Optimal window 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AFF5AF-2C10-4455-ABDC-A3177D05C2BA}"/>
              </a:ext>
            </a:extLst>
          </p:cNvPr>
          <p:cNvSpPr txBox="1"/>
          <p:nvPr/>
        </p:nvSpPr>
        <p:spPr>
          <a:xfrm>
            <a:off x="3625359" y="2601349"/>
            <a:ext cx="534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New data sources: </a:t>
            </a:r>
            <a:r>
              <a:rPr lang="en-US" dirty="0"/>
              <a:t>ESACCI 2008, 2009, 2010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27188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28F0F-BB77-42CF-9AF4-CB9D1FBC4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85811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b="1" dirty="0"/>
              <a:t>Overview of DTVM algorithm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0C2E79-11CB-46D9-B9ED-1F20DB3E3EDA}"/>
              </a:ext>
            </a:extLst>
          </p:cNvPr>
          <p:cNvSpPr txBox="1"/>
          <p:nvPr/>
        </p:nvSpPr>
        <p:spPr>
          <a:xfrm>
            <a:off x="7378009" y="1376429"/>
            <a:ext cx="4625570" cy="51074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/>
              <a:t>Calculate the moving standard deviation of the sea ice concentration (SIC) signal to obtain a variability signal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Generate a range of threshold values between 0 and maximum of variability signal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For each threshold value: 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u="sng" dirty="0"/>
              <a:t>Breakup:</a:t>
            </a:r>
            <a:r>
              <a:rPr lang="en-US" sz="1400" dirty="0"/>
              <a:t> count forwards from day 1 and assign a potential breakup date as the first day that the variability crosses the threshold from above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u="sng" dirty="0"/>
              <a:t>Freeze-up:</a:t>
            </a:r>
            <a:r>
              <a:rPr lang="en-US" sz="1400" dirty="0"/>
              <a:t> count backwards from day 365 and assign a potential freeze-up date as the first day that the variability crosses the threshold from above</a:t>
            </a:r>
          </a:p>
          <a:p>
            <a:pPr lvl="1"/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Define the DTVM breakup date as the 75</a:t>
            </a:r>
            <a:r>
              <a:rPr lang="en-US" sz="1400" baseline="30000" dirty="0"/>
              <a:t>th</a:t>
            </a:r>
            <a:r>
              <a:rPr lang="en-US" sz="1400" dirty="0"/>
              <a:t> percentile of the potential breakup dates. Similarly, define the DTVM freeze-up date as the 25</a:t>
            </a:r>
            <a:r>
              <a:rPr lang="en-US" sz="1400" baseline="30000" dirty="0"/>
              <a:t>th</a:t>
            </a:r>
            <a:r>
              <a:rPr lang="en-US" sz="1400" dirty="0"/>
              <a:t> percentile of the potential freeze-up dates.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4A99C9-8682-4248-B9A2-F0C0FE723C30}"/>
              </a:ext>
            </a:extLst>
          </p:cNvPr>
          <p:cNvSpPr txBox="1"/>
          <p:nvPr/>
        </p:nvSpPr>
        <p:spPr>
          <a:xfrm>
            <a:off x="524991" y="1036630"/>
            <a:ext cx="660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New idea: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Ice breakup/freeze-up is correlated with the variability of the ice concentration signal at location</a:t>
            </a:r>
            <a:endParaRPr lang="en-US" b="1" dirty="0"/>
          </a:p>
        </p:txBody>
      </p:sp>
      <p:pic>
        <p:nvPicPr>
          <p:cNvPr id="8" name="Picture 7" descr="Timeline&#10;&#10;Description automatically generated">
            <a:extLst>
              <a:ext uri="{FF2B5EF4-FFF2-40B4-BE49-F238E27FC236}">
                <a16:creationId xmlns:a16="http://schemas.microsoft.com/office/drawing/2014/main" id="{A4127819-98FB-4076-A6F9-F33D56EBF3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4" r="6788"/>
          <a:stretch/>
        </p:blipFill>
        <p:spPr>
          <a:xfrm>
            <a:off x="274320" y="2210780"/>
            <a:ext cx="6854671" cy="433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400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28F0F-BB77-42CF-9AF4-CB9D1FBC4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76443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3600" b="1" dirty="0"/>
              <a:t>Additional Details</a:t>
            </a:r>
            <a:endParaRPr lang="en-US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95A6D8-2DB8-46C3-A6B0-7065843ED8B7}"/>
              </a:ext>
            </a:extLst>
          </p:cNvPr>
          <p:cNvSpPr txBox="1"/>
          <p:nvPr/>
        </p:nvSpPr>
        <p:spPr>
          <a:xfrm>
            <a:off x="573197" y="684942"/>
            <a:ext cx="990123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Two preprocessing approaches used:</a:t>
            </a:r>
            <a:endParaRPr lang="en-US" sz="1600" dirty="0"/>
          </a:p>
          <a:p>
            <a:endParaRPr lang="en-US" sz="1600" b="1" dirty="0"/>
          </a:p>
          <a:p>
            <a:r>
              <a:rPr lang="en-US" sz="1600" dirty="0"/>
              <a:t>Raw: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 preprocessing done to SIC signal except interpolating </a:t>
            </a:r>
            <a:r>
              <a:rPr lang="en-US" sz="1600" dirty="0" err="1"/>
              <a:t>NaN</a:t>
            </a:r>
            <a:r>
              <a:rPr lang="en-US" sz="1600" dirty="0"/>
              <a:t>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dirty="0"/>
              <a:t>Binarized + Filtered: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SIC signal is binarized with a threshold value of 0.15 and a 5</a:t>
            </a:r>
            <a:r>
              <a:rPr lang="en-US" sz="1600" baseline="30000" dirty="0"/>
              <a:t>th</a:t>
            </a:r>
            <a:r>
              <a:rPr lang="en-US" sz="1600" dirty="0"/>
              <a:t> order median filter is applied to smooth signal and remove spurious spikes. Example of median filtering: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EE65FA-84D3-466F-9E69-EF936B10029A}"/>
              </a:ext>
            </a:extLst>
          </p:cNvPr>
          <p:cNvSpPr txBox="1"/>
          <p:nvPr/>
        </p:nvSpPr>
        <p:spPr>
          <a:xfrm>
            <a:off x="573197" y="4048496"/>
            <a:ext cx="2178029" cy="2184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Hudson region</a:t>
            </a:r>
            <a:r>
              <a:rPr lang="en-US" sz="1600" dirty="0"/>
              <a:t>:</a:t>
            </a:r>
            <a:endParaRPr lang="en-US" sz="16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Foxe Basin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Hudson Strait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James Bay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East Coast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Baffin Sea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CF141D5-1E61-4245-861B-0971B0E6D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505" y="4048496"/>
            <a:ext cx="2908706" cy="23502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2B4437F-27BB-4A14-8088-66100196EB42}"/>
              </a:ext>
            </a:extLst>
          </p:cNvPr>
          <p:cNvSpPr txBox="1"/>
          <p:nvPr/>
        </p:nvSpPr>
        <p:spPr>
          <a:xfrm>
            <a:off x="6390791" y="4048496"/>
            <a:ext cx="540726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Optimal NRC Window maps:</a:t>
            </a:r>
            <a:endParaRPr lang="en-US" sz="1600" dirty="0"/>
          </a:p>
          <a:p>
            <a:endParaRPr lang="en-US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Calculate NRC Freeze-up/breakup dates using a range of window values: e.g. 5-30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For each location: find window value that yields the closest date to DTVM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Plot a color map of optimal window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77BA6A5-B519-4758-8922-86BC24441E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139200"/>
              </p:ext>
            </p:extLst>
          </p:nvPr>
        </p:nvGraphicFramePr>
        <p:xfrm>
          <a:off x="638902" y="3325482"/>
          <a:ext cx="345464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520">
                  <a:extLst>
                    <a:ext uri="{9D8B030D-6E8A-4147-A177-3AD203B41FA5}">
                      <a16:colId xmlns:a16="http://schemas.microsoft.com/office/drawing/2014/main" val="177621365"/>
                    </a:ext>
                  </a:extLst>
                </a:gridCol>
                <a:gridCol w="493520">
                  <a:extLst>
                    <a:ext uri="{9D8B030D-6E8A-4147-A177-3AD203B41FA5}">
                      <a16:colId xmlns:a16="http://schemas.microsoft.com/office/drawing/2014/main" val="3090882172"/>
                    </a:ext>
                  </a:extLst>
                </a:gridCol>
                <a:gridCol w="493520">
                  <a:extLst>
                    <a:ext uri="{9D8B030D-6E8A-4147-A177-3AD203B41FA5}">
                      <a16:colId xmlns:a16="http://schemas.microsoft.com/office/drawing/2014/main" val="3646677439"/>
                    </a:ext>
                  </a:extLst>
                </a:gridCol>
                <a:gridCol w="493520">
                  <a:extLst>
                    <a:ext uri="{9D8B030D-6E8A-4147-A177-3AD203B41FA5}">
                      <a16:colId xmlns:a16="http://schemas.microsoft.com/office/drawing/2014/main" val="4159061835"/>
                    </a:ext>
                  </a:extLst>
                </a:gridCol>
                <a:gridCol w="493520">
                  <a:extLst>
                    <a:ext uri="{9D8B030D-6E8A-4147-A177-3AD203B41FA5}">
                      <a16:colId xmlns:a16="http://schemas.microsoft.com/office/drawing/2014/main" val="45928962"/>
                    </a:ext>
                  </a:extLst>
                </a:gridCol>
                <a:gridCol w="493520">
                  <a:extLst>
                    <a:ext uri="{9D8B030D-6E8A-4147-A177-3AD203B41FA5}">
                      <a16:colId xmlns:a16="http://schemas.microsoft.com/office/drawing/2014/main" val="808708917"/>
                    </a:ext>
                  </a:extLst>
                </a:gridCol>
                <a:gridCol w="493520">
                  <a:extLst>
                    <a:ext uri="{9D8B030D-6E8A-4147-A177-3AD203B41FA5}">
                      <a16:colId xmlns:a16="http://schemas.microsoft.com/office/drawing/2014/main" val="25899568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454898"/>
                  </a:ext>
                </a:extLst>
              </a:tr>
            </a:tbl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3D1592C-10EE-4141-BBDB-C7FDAD7E7FD2}"/>
              </a:ext>
            </a:extLst>
          </p:cNvPr>
          <p:cNvCxnSpPr/>
          <p:nvPr/>
        </p:nvCxnSpPr>
        <p:spPr>
          <a:xfrm>
            <a:off x="4271180" y="3504834"/>
            <a:ext cx="2011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2F86A3F0-0049-4A5D-B558-51943355CC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835282"/>
              </p:ext>
            </p:extLst>
          </p:nvPr>
        </p:nvGraphicFramePr>
        <p:xfrm>
          <a:off x="6535010" y="3319414"/>
          <a:ext cx="362158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369">
                  <a:extLst>
                    <a:ext uri="{9D8B030D-6E8A-4147-A177-3AD203B41FA5}">
                      <a16:colId xmlns:a16="http://schemas.microsoft.com/office/drawing/2014/main" val="1293403553"/>
                    </a:ext>
                  </a:extLst>
                </a:gridCol>
                <a:gridCol w="517369">
                  <a:extLst>
                    <a:ext uri="{9D8B030D-6E8A-4147-A177-3AD203B41FA5}">
                      <a16:colId xmlns:a16="http://schemas.microsoft.com/office/drawing/2014/main" val="2537233503"/>
                    </a:ext>
                  </a:extLst>
                </a:gridCol>
                <a:gridCol w="517369">
                  <a:extLst>
                    <a:ext uri="{9D8B030D-6E8A-4147-A177-3AD203B41FA5}">
                      <a16:colId xmlns:a16="http://schemas.microsoft.com/office/drawing/2014/main" val="4091201215"/>
                    </a:ext>
                  </a:extLst>
                </a:gridCol>
                <a:gridCol w="517369">
                  <a:extLst>
                    <a:ext uri="{9D8B030D-6E8A-4147-A177-3AD203B41FA5}">
                      <a16:colId xmlns:a16="http://schemas.microsoft.com/office/drawing/2014/main" val="2222422519"/>
                    </a:ext>
                  </a:extLst>
                </a:gridCol>
                <a:gridCol w="517369">
                  <a:extLst>
                    <a:ext uri="{9D8B030D-6E8A-4147-A177-3AD203B41FA5}">
                      <a16:colId xmlns:a16="http://schemas.microsoft.com/office/drawing/2014/main" val="869859394"/>
                    </a:ext>
                  </a:extLst>
                </a:gridCol>
                <a:gridCol w="517369">
                  <a:extLst>
                    <a:ext uri="{9D8B030D-6E8A-4147-A177-3AD203B41FA5}">
                      <a16:colId xmlns:a16="http://schemas.microsoft.com/office/drawing/2014/main" val="513913911"/>
                    </a:ext>
                  </a:extLst>
                </a:gridCol>
                <a:gridCol w="517369">
                  <a:extLst>
                    <a:ext uri="{9D8B030D-6E8A-4147-A177-3AD203B41FA5}">
                      <a16:colId xmlns:a16="http://schemas.microsoft.com/office/drawing/2014/main" val="484897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808697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F60FBEB-C8B3-4588-84D6-6EB965C7ED08}"/>
              </a:ext>
            </a:extLst>
          </p:cNvPr>
          <p:cNvSpPr txBox="1"/>
          <p:nvPr/>
        </p:nvSpPr>
        <p:spPr>
          <a:xfrm>
            <a:off x="573197" y="2871439"/>
            <a:ext cx="9396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 signal:					       Output signal:</a:t>
            </a:r>
          </a:p>
        </p:txBody>
      </p:sp>
    </p:spTree>
    <p:extLst>
      <p:ext uri="{BB962C8B-B14F-4D97-AF65-F5344CB8AC3E}">
        <p14:creationId xmlns:p14="http://schemas.microsoft.com/office/powerpoint/2010/main" val="3741203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EDFDC-B7BB-47BB-8B9D-350C7C4B2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6435" y="448886"/>
            <a:ext cx="9590472" cy="731463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4000" dirty="0"/>
              <a:t>2007 Hudson – Breakup date maps (Raw) </a:t>
            </a:r>
            <a:endParaRPr lang="en-US" sz="4800" dirty="0"/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605230D3-4602-431C-9C01-6696C7D1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93" y="1549749"/>
            <a:ext cx="5817581" cy="4361523"/>
          </a:xfrm>
          <a:prstGeom prst="rect">
            <a:avLst/>
          </a:prstGeom>
        </p:spPr>
      </p:pic>
      <p:pic>
        <p:nvPicPr>
          <p:cNvPr id="13" name="Picture 12" descr="Map&#10;&#10;Description automatically generated">
            <a:extLst>
              <a:ext uri="{FF2B5EF4-FFF2-40B4-BE49-F238E27FC236}">
                <a16:creationId xmlns:a16="http://schemas.microsoft.com/office/drawing/2014/main" id="{849BB2D6-ED6C-460D-AEFF-D308F1F7E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49749"/>
            <a:ext cx="5817581" cy="436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24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EDFDC-B7BB-47BB-8B9D-350C7C4B2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888" y="169777"/>
            <a:ext cx="9972220" cy="693881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4400" dirty="0"/>
              <a:t>2007 Hudson – Breakup differences (Raw)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B10B1C56-4FEF-428C-BD50-FE81A83F2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044" y="1069458"/>
            <a:ext cx="7321908" cy="548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099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E8F9-D385-4C10-9B4F-651553AA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163" y="270657"/>
            <a:ext cx="10241280" cy="768434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000" dirty="0"/>
              <a:t>2007 Hudson – Freeze-up date maps (Raw)</a:t>
            </a: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5CB19431-FDB7-4F9D-BF0B-26A3420B01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57" y="1420442"/>
            <a:ext cx="5731342" cy="4296868"/>
          </a:xfrm>
          <a:prstGeom prst="rect">
            <a:avLst/>
          </a:prstGeom>
        </p:spPr>
      </p:pic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AD573858-0C6F-4C2E-9F7B-882CB2C5F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803" y="1420442"/>
            <a:ext cx="5731342" cy="429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740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E8F9-D385-4C10-9B4F-651553AA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270" y="407323"/>
            <a:ext cx="9289455" cy="65918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3600" dirty="0"/>
              <a:t>2007 Hudson – Freeze-up differences (Raw)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563A8999-8A8D-4316-B192-5E5F3065A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863" y="1336389"/>
            <a:ext cx="6906271" cy="517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527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E8F9-D385-4C10-9B4F-651553AAF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47" y="382385"/>
            <a:ext cx="11172305" cy="619247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algn="ctr"/>
            <a:r>
              <a:rPr lang="en-US" dirty="0"/>
              <a:t>2007 – Example points in Hudson Strait/Foxe Basin (Raw)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25ACDD-299C-464E-A61B-5CA9AA7D4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94" y="1726069"/>
            <a:ext cx="5201869" cy="38999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1232B2-563C-452C-9394-BE78A91A1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735" y="1726069"/>
            <a:ext cx="5332754" cy="389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88696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LightSeedRightStep">
      <a:dk1>
        <a:srgbClr val="000000"/>
      </a:dk1>
      <a:lt1>
        <a:srgbClr val="FFFFFF"/>
      </a:lt1>
      <a:dk2>
        <a:srgbClr val="22363C"/>
      </a:dk2>
      <a:lt2>
        <a:srgbClr val="E8E2E7"/>
      </a:lt2>
      <a:accent1>
        <a:srgbClr val="81AC87"/>
      </a:accent1>
      <a:accent2>
        <a:srgbClr val="75AB93"/>
      </a:accent2>
      <a:accent3>
        <a:srgbClr val="80A9A8"/>
      </a:accent3>
      <a:accent4>
        <a:srgbClr val="7FA3BA"/>
      </a:accent4>
      <a:accent5>
        <a:srgbClr val="96A0C6"/>
      </a:accent5>
      <a:accent6>
        <a:srgbClr val="8C7FBA"/>
      </a:accent6>
      <a:hlink>
        <a:srgbClr val="AE69A5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7290</TotalTime>
  <Words>612</Words>
  <Application>Microsoft Office PowerPoint</Application>
  <PresentationFormat>Widescreen</PresentationFormat>
  <Paragraphs>87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Avenir Next LT Pro</vt:lpstr>
      <vt:lpstr>Calibri</vt:lpstr>
      <vt:lpstr>Goudy Old Style</vt:lpstr>
      <vt:lpstr>Wingdings</vt:lpstr>
      <vt:lpstr>FrostyVTI</vt:lpstr>
      <vt:lpstr>Dynamic Variable Threshold Method for Ice Freeze-up &amp; Breakup detection</vt:lpstr>
      <vt:lpstr>NRC Definition of Freeze-up/Breakup</vt:lpstr>
      <vt:lpstr>Overview of DTVM algorithm</vt:lpstr>
      <vt:lpstr>Additional Details</vt:lpstr>
      <vt:lpstr>2007 Hudson – Breakup date maps (Raw) </vt:lpstr>
      <vt:lpstr>2007 Hudson – Breakup differences (Raw)</vt:lpstr>
      <vt:lpstr>2007 Hudson – Freeze-up date maps (Raw)</vt:lpstr>
      <vt:lpstr>2007 Hudson – Freeze-up differences (Raw)</vt:lpstr>
      <vt:lpstr>2007 – Example points in Hudson Strait/Foxe Basin (Raw)</vt:lpstr>
      <vt:lpstr>2007 Hudson - Breakup maps (Binarized + Filtered)</vt:lpstr>
      <vt:lpstr>2007 Hudson – Breakup differences (Binarized + Filtered)</vt:lpstr>
      <vt:lpstr>2007 Hudson – Freezeup maps (Binarized + Filtered)</vt:lpstr>
      <vt:lpstr>2007 Hudson – Freeze-up differences (Binarized + Filtered)</vt:lpstr>
      <vt:lpstr>2007 Hudson – Example points in Hudson Strait/Foxe Basin (Binarized + Filtered)</vt:lpstr>
      <vt:lpstr>2007 Hudson – Breakup date maps (Hysteresis)</vt:lpstr>
      <vt:lpstr>2007 Hudson – Breakup differences (Hysteresis)</vt:lpstr>
      <vt:lpstr>2007 Hudson – Freeze-up date maps (Hysteresis)</vt:lpstr>
      <vt:lpstr>2007 Hudson – Freeze-up differences (Hysteresis)</vt:lpstr>
      <vt:lpstr>2007 Hudson – Example points in Hudson Strait/Foxe Basin (Hysteresis)</vt:lpstr>
      <vt:lpstr>2007 – Map of optimal NRC window values</vt:lpstr>
      <vt:lpstr>Next steps…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Variable Threshold Method</dc:title>
  <dc:creator>Sam Yu</dc:creator>
  <cp:lastModifiedBy>Sam Yu</cp:lastModifiedBy>
  <cp:revision>100</cp:revision>
  <dcterms:created xsi:type="dcterms:W3CDTF">2021-07-12T18:52:53Z</dcterms:created>
  <dcterms:modified xsi:type="dcterms:W3CDTF">2021-08-19T18:56:22Z</dcterms:modified>
</cp:coreProperties>
</file>

<file path=docProps/thumbnail.jpeg>
</file>